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81" r:id="rId5"/>
    <p:sldId id="284" r:id="rId6"/>
    <p:sldId id="285" r:id="rId7"/>
    <p:sldId id="286" r:id="rId8"/>
    <p:sldId id="29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3661"/>
    <a:srgbClr val="002060"/>
    <a:srgbClr val="FFFFFF"/>
    <a:srgbClr val="C00000"/>
    <a:srgbClr val="FF1D1D"/>
    <a:srgbClr val="FF0000"/>
    <a:srgbClr val="FF5757"/>
    <a:srgbClr val="C8384A"/>
    <a:srgbClr val="183163"/>
    <a:srgbClr val="0036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53" autoAdjust="0"/>
    <p:restoredTop sz="95033" autoAdjust="0"/>
  </p:normalViewPr>
  <p:slideViewPr>
    <p:cSldViewPr snapToGrid="0">
      <p:cViewPr varScale="1">
        <p:scale>
          <a:sx n="93" d="100"/>
          <a:sy n="93" d="100"/>
        </p:scale>
        <p:origin x="42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ở đầ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ội du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1DC6730A-85A7-0369-50C1-C3552596356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8289" y="1127838"/>
            <a:ext cx="11400098" cy="5434866"/>
          </a:xfrm>
          <a:prstGeom prst="rect">
            <a:avLst/>
          </a:prstGeom>
        </p:spPr>
        <p:txBody>
          <a:bodyPr/>
          <a:lstStyle>
            <a:lvl1pPr marL="365760" indent="-365760" algn="just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640080" indent="-365760" algn="just">
              <a:lnSpc>
                <a:spcPct val="130000"/>
              </a:lnSpc>
              <a:spcBef>
                <a:spcPts val="600"/>
              </a:spcBef>
              <a:defRPr sz="24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914400" indent="-365760" algn="just">
              <a:lnSpc>
                <a:spcPct val="130000"/>
              </a:lnSpc>
              <a:spcBef>
                <a:spcPts val="600"/>
              </a:spcBef>
              <a:buSzPct val="70000"/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188720" indent="-365760" algn="just">
              <a:lnSpc>
                <a:spcPct val="130000"/>
              </a:lnSpc>
              <a:spcBef>
                <a:spcPts val="600"/>
              </a:spcBef>
              <a:buSzPct val="70000"/>
              <a:defRPr sz="24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 algn="just">
              <a:lnSpc>
                <a:spcPct val="130000"/>
              </a:lnSpc>
              <a:spcBef>
                <a:spcPts val="600"/>
              </a:spcBef>
              <a:buClr>
                <a:srgbClr val="003366"/>
              </a:buClr>
              <a:buSzPct val="50000"/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7DD7987-E04A-B078-66F7-28B97932C143}"/>
              </a:ext>
            </a:extLst>
          </p:cNvPr>
          <p:cNvSpPr/>
          <p:nvPr userDrawn="1"/>
        </p:nvSpPr>
        <p:spPr>
          <a:xfrm flipV="1">
            <a:off x="7167355" y="6747425"/>
            <a:ext cx="5029200" cy="118872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20F6E187-38B3-578E-BC21-A3ED2DE042D0}"/>
              </a:ext>
            </a:extLst>
          </p:cNvPr>
          <p:cNvSpPr/>
          <p:nvPr userDrawn="1"/>
        </p:nvSpPr>
        <p:spPr>
          <a:xfrm>
            <a:off x="11681190" y="6260893"/>
            <a:ext cx="406834" cy="430376"/>
          </a:xfrm>
          <a:prstGeom prst="roundRect">
            <a:avLst>
              <a:gd name="adj" fmla="val 7534"/>
            </a:avLst>
          </a:prstGeom>
          <a:solidFill>
            <a:schemeClr val="accent4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fld id="{BE7477B4-A552-4686-93D2-5126A2EE782E}" type="slidenum">
              <a:rPr lang="en-US" sz="1300" smtClean="0">
                <a:latin typeface="Cambria" panose="02040503050406030204" pitchFamily="18" charset="0"/>
                <a:ea typeface="Cambria" panose="02040503050406030204" pitchFamily="18" charset="0"/>
              </a:rPr>
              <a:pPr algn="ctr"/>
              <a:t>‹#›</a:t>
            </a:fld>
            <a:endParaRPr lang="en-GB" sz="13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55832A7-1333-2503-DD42-0D175E7E5981}"/>
              </a:ext>
            </a:extLst>
          </p:cNvPr>
          <p:cNvSpPr txBox="1">
            <a:spLocks/>
          </p:cNvSpPr>
          <p:nvPr userDrawn="1"/>
        </p:nvSpPr>
        <p:spPr>
          <a:xfrm>
            <a:off x="11596877" y="6499551"/>
            <a:ext cx="341211" cy="267285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cxnSp>
        <p:nvCxnSpPr>
          <p:cNvPr id="11" name="Đường nối Thẳng 9">
            <a:extLst>
              <a:ext uri="{FF2B5EF4-FFF2-40B4-BE49-F238E27FC236}">
                <a16:creationId xmlns:a16="http://schemas.microsoft.com/office/drawing/2014/main" id="{1858D0BF-AFD7-1216-CAEA-CC96A1E2CDEA}"/>
              </a:ext>
            </a:extLst>
          </p:cNvPr>
          <p:cNvCxnSpPr>
            <a:cxnSpLocks/>
          </p:cNvCxnSpPr>
          <p:nvPr userDrawn="1"/>
        </p:nvCxnSpPr>
        <p:spPr>
          <a:xfrm flipH="1">
            <a:off x="418289" y="765131"/>
            <a:ext cx="11519799" cy="0"/>
          </a:xfrm>
          <a:prstGeom prst="line">
            <a:avLst/>
          </a:prstGeom>
          <a:ln w="25400">
            <a:solidFill>
              <a:srgbClr val="18316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6CFA0F25-A0FF-D7EC-C4C7-BB94D3AD62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623" y="67734"/>
            <a:ext cx="737750" cy="737750"/>
          </a:xfrm>
          <a:prstGeom prst="rect">
            <a:avLst/>
          </a:prstGeom>
        </p:spPr>
      </p:pic>
      <p:sp>
        <p:nvSpPr>
          <p:cNvPr id="3" name="Title 8">
            <a:extLst>
              <a:ext uri="{FF2B5EF4-FFF2-40B4-BE49-F238E27FC236}">
                <a16:creationId xmlns:a16="http://schemas.microsoft.com/office/drawing/2014/main" id="{7A8BBD59-F9B1-A51E-B1D2-54446EB8E0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017" y="226362"/>
            <a:ext cx="10377551" cy="46395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3200" b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</a:lstStyle>
          <a:p>
            <a:r>
              <a:rPr lang="en-US"/>
              <a:t>Title 1:……………………………………..</a:t>
            </a: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FC40C980-2BD7-A0C8-0705-4573C093AB58}"/>
              </a:ext>
            </a:extLst>
          </p:cNvPr>
          <p:cNvSpPr/>
          <p:nvPr userDrawn="1"/>
        </p:nvSpPr>
        <p:spPr>
          <a:xfrm rot="16200000">
            <a:off x="-779495" y="5963507"/>
            <a:ext cx="1670963" cy="118872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C0B340EE-A054-FB4F-6693-90B3B4E12489}"/>
              </a:ext>
            </a:extLst>
          </p:cNvPr>
          <p:cNvSpPr/>
          <p:nvPr userDrawn="1"/>
        </p:nvSpPr>
        <p:spPr>
          <a:xfrm rot="3243627">
            <a:off x="25195" y="5145898"/>
            <a:ext cx="258190" cy="193964"/>
          </a:xfrm>
          <a:prstGeom prst="triangl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AC5B47E1-85B0-FD34-5F1D-7F2B97C90F3E}"/>
              </a:ext>
            </a:extLst>
          </p:cNvPr>
          <p:cNvSpPr/>
          <p:nvPr userDrawn="1"/>
        </p:nvSpPr>
        <p:spPr>
          <a:xfrm rot="4933871">
            <a:off x="7104884" y="6619102"/>
            <a:ext cx="258190" cy="193964"/>
          </a:xfrm>
          <a:prstGeom prst="triangl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ên soạn và trình bà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360DA2-0DA0-E9A5-65DA-584F059791A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598" y="334726"/>
            <a:ext cx="2555113" cy="76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36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ết thú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0D3A12-ADE1-59F5-BD6C-CC224A1EA6C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744" y="3884562"/>
            <a:ext cx="4230928" cy="282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7" r:id="rId3"/>
    <p:sldLayoutId id="2147483656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B4B5451B-82BA-85FA-730E-8FEA360D5F4F}"/>
              </a:ext>
            </a:extLst>
          </p:cNvPr>
          <p:cNvSpPr txBox="1">
            <a:spLocks/>
          </p:cNvSpPr>
          <p:nvPr/>
        </p:nvSpPr>
        <p:spPr>
          <a:xfrm>
            <a:off x="798146" y="2462564"/>
            <a:ext cx="10781584" cy="106821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just">
              <a:lnSpc>
                <a:spcPct val="100000"/>
              </a:lnSpc>
              <a:defRPr/>
            </a:pP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Kiểm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thử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phần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mềm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33BA612D-2EED-6358-0407-9AE3A703BE6E}"/>
              </a:ext>
            </a:extLst>
          </p:cNvPr>
          <p:cNvSpPr txBox="1">
            <a:spLocks/>
          </p:cNvSpPr>
          <p:nvPr/>
        </p:nvSpPr>
        <p:spPr>
          <a:xfrm>
            <a:off x="798146" y="1927394"/>
            <a:ext cx="5347416" cy="4425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Khoa </a:t>
            </a:r>
            <a:r>
              <a:rPr lang="en-US" sz="2600" i="1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công</a:t>
            </a:r>
            <a:r>
              <a:rPr lang="en-US" sz="2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600" i="1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nghệ</a:t>
            </a:r>
            <a:r>
              <a:rPr lang="en-US" sz="2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600" i="1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thông</a:t>
            </a:r>
            <a:r>
              <a:rPr lang="en-US" sz="2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tin</a:t>
            </a:r>
          </a:p>
        </p:txBody>
      </p:sp>
      <p:sp>
        <p:nvSpPr>
          <p:cNvPr id="6" name="Title 6">
            <a:extLst>
              <a:ext uri="{FF2B5EF4-FFF2-40B4-BE49-F238E27FC236}">
                <a16:creationId xmlns:a16="http://schemas.microsoft.com/office/drawing/2014/main" id="{5A83A30E-DFA5-D992-062B-1C5BDC7B9D02}"/>
              </a:ext>
            </a:extLst>
          </p:cNvPr>
          <p:cNvSpPr txBox="1">
            <a:spLocks/>
          </p:cNvSpPr>
          <p:nvPr/>
        </p:nvSpPr>
        <p:spPr>
          <a:xfrm>
            <a:off x="798146" y="3595225"/>
            <a:ext cx="8374376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just">
              <a:lnSpc>
                <a:spcPct val="100000"/>
              </a:lnSpc>
              <a:defRPr/>
            </a:pP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Thực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hành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: H</a:t>
            </a:r>
            <a:r>
              <a:rPr lang="vi-VN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ư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ớng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dẫn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viết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test case</a:t>
            </a:r>
          </a:p>
        </p:txBody>
      </p:sp>
    </p:spTree>
    <p:extLst>
      <p:ext uri="{BB962C8B-B14F-4D97-AF65-F5344CB8AC3E}">
        <p14:creationId xmlns:p14="http://schemas.microsoft.com/office/powerpoint/2010/main" val="760142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B5DF94-CCA2-C377-9249-33CB6FD2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121512"/>
            <a:ext cx="10695758" cy="644123"/>
          </a:xfrm>
        </p:spPr>
        <p:txBody>
          <a:bodyPr/>
          <a:lstStyle/>
          <a:p>
            <a:r>
              <a:rPr lang="en-GB" dirty="0"/>
              <a:t>NỘI DUNG THỰC HÀNH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AA3744-609E-5AEC-D0A9-C1172BF6A4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8289" y="1057498"/>
            <a:ext cx="11400098" cy="5434866"/>
          </a:xfrm>
        </p:spPr>
        <p:txBody>
          <a:bodyPr/>
          <a:lstStyle/>
          <a:p>
            <a:pPr marL="457200" indent="-4572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b="1" dirty="0" err="1">
                <a:solidFill>
                  <a:schemeClr val="tx1"/>
                </a:solidFill>
              </a:rPr>
              <a:t>Tổng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quan</a:t>
            </a:r>
            <a:r>
              <a:rPr lang="en-US" b="1" dirty="0">
                <a:solidFill>
                  <a:schemeClr val="tx1"/>
                </a:solidFill>
              </a:rPr>
              <a:t> test case </a:t>
            </a:r>
            <a:endParaRPr lang="de-DE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b="1" dirty="0" err="1"/>
              <a:t>Hướng</a:t>
            </a:r>
            <a:r>
              <a:rPr lang="en-US" b="1" dirty="0"/>
              <a:t> </a:t>
            </a:r>
            <a:r>
              <a:rPr lang="en-US" b="1" dirty="0" err="1"/>
              <a:t>dẫn</a:t>
            </a:r>
            <a:r>
              <a:rPr lang="en-US" b="1" dirty="0"/>
              <a:t> </a:t>
            </a:r>
            <a:r>
              <a:rPr lang="en-US" b="1" dirty="0" err="1"/>
              <a:t>viết</a:t>
            </a:r>
            <a:r>
              <a:rPr lang="en-US" b="1" dirty="0"/>
              <a:t> test case</a:t>
            </a:r>
            <a:endParaRPr lang="de-DE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b="1" dirty="0" err="1">
                <a:solidFill>
                  <a:schemeClr val="tx1"/>
                </a:solidFill>
              </a:rPr>
              <a:t>Ví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dụ</a:t>
            </a:r>
            <a:endParaRPr lang="de-D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299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149582-27AF-44B9-3AE5-296D00E94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17" y="195674"/>
            <a:ext cx="10377551" cy="463958"/>
          </a:xfrm>
        </p:spPr>
        <p:txBody>
          <a:bodyPr/>
          <a:lstStyle/>
          <a:p>
            <a:r>
              <a:rPr lang="en-GB"/>
              <a:t>MỤC TIÊU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3DE417-DA10-65D3-A5C0-8D0BC9B1AD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3017" y="1045459"/>
            <a:ext cx="11400098" cy="5434866"/>
          </a:xfrm>
        </p:spPr>
        <p:txBody>
          <a:bodyPr/>
          <a:lstStyle/>
          <a:p>
            <a:pPr marL="0" indent="0">
              <a:buNone/>
            </a:pPr>
            <a:r>
              <a:rPr lang="vi-VN" dirty="0">
                <a:solidFill>
                  <a:schemeClr val="tx1"/>
                </a:solidFill>
              </a:rPr>
              <a:t>Sau bài học này, người học có thể:</a:t>
            </a:r>
          </a:p>
          <a:p>
            <a:pPr marL="0" lvl="0" indent="0" algn="l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b="1" dirty="0"/>
              <a:t>1. </a:t>
            </a:r>
            <a:r>
              <a:rPr lang="en-US" altLang="en-US" b="1" dirty="0" err="1"/>
              <a:t>Hiểu</a:t>
            </a:r>
            <a:r>
              <a:rPr lang="en-US" altLang="en-US" b="1" dirty="0"/>
              <a:t> </a:t>
            </a:r>
            <a:r>
              <a:rPr lang="en-US" altLang="en-US" b="1" dirty="0" err="1"/>
              <a:t>đúng</a:t>
            </a:r>
            <a:r>
              <a:rPr lang="en-US" altLang="en-US" b="1" dirty="0"/>
              <a:t> </a:t>
            </a:r>
            <a:r>
              <a:rPr lang="en-US" altLang="en-US" b="1" dirty="0" err="1"/>
              <a:t>về</a:t>
            </a:r>
            <a:r>
              <a:rPr lang="en-US" altLang="en-US" b="1" dirty="0"/>
              <a:t> Test Case</a:t>
            </a:r>
            <a:endParaRPr lang="en-US" altLang="en-US" dirty="0"/>
          </a:p>
          <a:p>
            <a:pPr marL="0" lvl="0" indent="0" algn="l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 err="1"/>
              <a:t>Khái</a:t>
            </a:r>
            <a:r>
              <a:rPr lang="en-US" altLang="en-US" dirty="0"/>
              <a:t> </a:t>
            </a:r>
            <a:r>
              <a:rPr lang="en-US" altLang="en-US" dirty="0" err="1"/>
              <a:t>niệm</a:t>
            </a:r>
            <a:r>
              <a:rPr lang="en-US" altLang="en-US" dirty="0"/>
              <a:t>, </a:t>
            </a:r>
            <a:r>
              <a:rPr lang="en-US" altLang="en-US" dirty="0" err="1"/>
              <a:t>vai</a:t>
            </a:r>
            <a:r>
              <a:rPr lang="en-US" altLang="en-US" dirty="0"/>
              <a:t> </a:t>
            </a:r>
            <a:r>
              <a:rPr lang="en-US" altLang="en-US" dirty="0" err="1"/>
              <a:t>trò</a:t>
            </a:r>
            <a:r>
              <a:rPr lang="en-US" altLang="en-US" dirty="0"/>
              <a:t>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err="1"/>
              <a:t>cấu</a:t>
            </a:r>
            <a:r>
              <a:rPr lang="en-US" altLang="en-US" dirty="0"/>
              <a:t> </a:t>
            </a:r>
            <a:r>
              <a:rPr lang="en-US" altLang="en-US" dirty="0" err="1"/>
              <a:t>trúc</a:t>
            </a:r>
            <a:r>
              <a:rPr lang="en-US" altLang="en-US" dirty="0"/>
              <a:t> </a:t>
            </a:r>
            <a:r>
              <a:rPr lang="en-US" altLang="en-US" dirty="0" err="1"/>
              <a:t>của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test case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kiểm</a:t>
            </a:r>
            <a:r>
              <a:rPr lang="en-US" altLang="en-US" dirty="0"/>
              <a:t> </a:t>
            </a:r>
            <a:r>
              <a:rPr lang="en-US" altLang="en-US" dirty="0" err="1"/>
              <a:t>thử</a:t>
            </a:r>
            <a:r>
              <a:rPr lang="en-US" altLang="en-US" dirty="0"/>
              <a:t> </a:t>
            </a:r>
            <a:r>
              <a:rPr lang="en-US" altLang="en-US" dirty="0" err="1"/>
              <a:t>phần</a:t>
            </a:r>
            <a:r>
              <a:rPr lang="en-US" altLang="en-US" dirty="0"/>
              <a:t> </a:t>
            </a:r>
            <a:r>
              <a:rPr lang="en-US" altLang="en-US" dirty="0" err="1"/>
              <a:t>mềm</a:t>
            </a:r>
            <a:endParaRPr lang="en-US" altLang="en-US" dirty="0"/>
          </a:p>
          <a:p>
            <a:pPr marL="0" lvl="0" indent="0" algn="l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b="1" dirty="0"/>
              <a:t>2. </a:t>
            </a:r>
            <a:r>
              <a:rPr lang="en-US" altLang="en-US" b="1" dirty="0" err="1"/>
              <a:t>Thiết</a:t>
            </a:r>
            <a:r>
              <a:rPr lang="en-US" altLang="en-US" b="1" dirty="0"/>
              <a:t> </a:t>
            </a:r>
            <a:r>
              <a:rPr lang="en-US" altLang="en-US" b="1" dirty="0" err="1"/>
              <a:t>kế</a:t>
            </a:r>
            <a:r>
              <a:rPr lang="en-US" altLang="en-US" b="1" dirty="0"/>
              <a:t> Test Case </a:t>
            </a:r>
            <a:r>
              <a:rPr lang="en-US" altLang="en-US" b="1" dirty="0" err="1"/>
              <a:t>từ</a:t>
            </a:r>
            <a:r>
              <a:rPr lang="en-US" altLang="en-US" b="1" dirty="0"/>
              <a:t> </a:t>
            </a:r>
            <a:r>
              <a:rPr lang="en-US" altLang="en-US" b="1" dirty="0" err="1"/>
              <a:t>yêu</a:t>
            </a:r>
            <a:r>
              <a:rPr lang="en-US" altLang="en-US" b="1" dirty="0"/>
              <a:t> </a:t>
            </a:r>
            <a:r>
              <a:rPr lang="en-US" altLang="en-US" b="1" dirty="0" err="1"/>
              <a:t>cầu</a:t>
            </a:r>
            <a:r>
              <a:rPr lang="en-US" altLang="en-US" b="1" dirty="0"/>
              <a:t> </a:t>
            </a:r>
            <a:r>
              <a:rPr lang="en-US" altLang="en-US" b="1" dirty="0" err="1"/>
              <a:t>thực</a:t>
            </a:r>
            <a:r>
              <a:rPr lang="en-US" altLang="en-US" b="1" dirty="0"/>
              <a:t> </a:t>
            </a:r>
            <a:r>
              <a:rPr lang="en-US" altLang="en-US" b="1" dirty="0" err="1"/>
              <a:t>tế</a:t>
            </a:r>
            <a:endParaRPr lang="en-US" altLang="en-US" dirty="0"/>
          </a:p>
          <a:p>
            <a:pPr marL="0" lvl="0" indent="0" algn="l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 err="1"/>
              <a:t>Hướng</a:t>
            </a:r>
            <a:r>
              <a:rPr lang="en-US" altLang="en-US" dirty="0"/>
              <a:t> </a:t>
            </a:r>
            <a:r>
              <a:rPr lang="en-US" altLang="en-US" dirty="0" err="1"/>
              <a:t>dẫn</a:t>
            </a:r>
            <a:r>
              <a:rPr lang="en-US" altLang="en-US" dirty="0"/>
              <a:t> </a:t>
            </a:r>
            <a:r>
              <a:rPr lang="en-US" altLang="en-US" dirty="0" err="1"/>
              <a:t>xây</a:t>
            </a:r>
            <a:r>
              <a:rPr lang="en-US" altLang="en-US" dirty="0"/>
              <a:t> </a:t>
            </a:r>
            <a:r>
              <a:rPr lang="en-US" altLang="en-US" dirty="0" err="1"/>
              <a:t>dựng</a:t>
            </a:r>
            <a:r>
              <a:rPr lang="en-US" altLang="en-US" dirty="0"/>
              <a:t> </a:t>
            </a:r>
            <a:r>
              <a:rPr lang="en-US" altLang="en-US" dirty="0" err="1"/>
              <a:t>bộ</a:t>
            </a:r>
            <a:r>
              <a:rPr lang="en-US" altLang="en-US" dirty="0"/>
              <a:t> test case </a:t>
            </a:r>
            <a:r>
              <a:rPr lang="en-US" altLang="en-US" dirty="0" err="1"/>
              <a:t>dựa</a:t>
            </a:r>
            <a:r>
              <a:rPr lang="en-US" altLang="en-US" dirty="0"/>
              <a:t> </a:t>
            </a:r>
            <a:r>
              <a:rPr lang="en-US" altLang="en-US" dirty="0" err="1"/>
              <a:t>trên</a:t>
            </a:r>
            <a:r>
              <a:rPr lang="en-US" altLang="en-US" dirty="0"/>
              <a:t> </a:t>
            </a:r>
            <a:r>
              <a:rPr lang="en-US" altLang="en-US" dirty="0" err="1"/>
              <a:t>tài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phân</a:t>
            </a:r>
            <a:r>
              <a:rPr lang="en-US" altLang="en-US" dirty="0"/>
              <a:t> </a:t>
            </a:r>
            <a:r>
              <a:rPr lang="en-US" altLang="en-US" dirty="0" err="1"/>
              <a:t>tích</a:t>
            </a:r>
            <a:r>
              <a:rPr lang="en-US" altLang="en-US" dirty="0"/>
              <a:t> </a:t>
            </a:r>
            <a:r>
              <a:rPr lang="en-US" altLang="en-US" dirty="0" err="1"/>
              <a:t>nghiệp</a:t>
            </a:r>
            <a:r>
              <a:rPr lang="en-US" altLang="en-US" dirty="0"/>
              <a:t> </a:t>
            </a:r>
            <a:r>
              <a:rPr lang="en-US" altLang="en-US" dirty="0" err="1"/>
              <a:t>vụ</a:t>
            </a:r>
            <a:r>
              <a:rPr lang="en-US" altLang="en-US" dirty="0"/>
              <a:t>/SRS</a:t>
            </a:r>
          </a:p>
          <a:p>
            <a:pPr marL="0" indent="0">
              <a:buNone/>
            </a:pPr>
            <a:endParaRPr lang="vi-V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30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F620FA-9474-0C00-3F65-6D8A05C8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226362"/>
            <a:ext cx="10362279" cy="463958"/>
          </a:xfrm>
        </p:spPr>
        <p:txBody>
          <a:bodyPr/>
          <a:lstStyle/>
          <a:p>
            <a:r>
              <a:rPr lang="en-GB" dirty="0"/>
              <a:t>3. </a:t>
            </a: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E8B52-AAB8-122B-66FF-C561E5D8D8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8289" y="1127838"/>
            <a:ext cx="11400098" cy="5434866"/>
          </a:xfrm>
        </p:spPr>
        <p:txBody>
          <a:bodyPr/>
          <a:lstStyle/>
          <a:p>
            <a:pPr marL="0" indent="0">
              <a:buNone/>
            </a:pPr>
            <a:r>
              <a:rPr lang="en-GB" dirty="0" err="1"/>
              <a:t>Xây</a:t>
            </a:r>
            <a:r>
              <a:rPr lang="en-GB" dirty="0"/>
              <a:t> d</a:t>
            </a:r>
            <a:r>
              <a:rPr lang="en-US" dirty="0" err="1"/>
              <a:t>ựng</a:t>
            </a:r>
            <a:r>
              <a:rPr lang="en-US" dirty="0"/>
              <a:t> test case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login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Shopee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87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F620FA-9474-0C00-3F65-6D8A05C8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226362"/>
            <a:ext cx="10362279" cy="463958"/>
          </a:xfrm>
        </p:spPr>
        <p:txBody>
          <a:bodyPr/>
          <a:lstStyle/>
          <a:p>
            <a:r>
              <a:rPr lang="en-GB" dirty="0"/>
              <a:t>3. </a:t>
            </a: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C3118C-3798-48BE-838F-7364D909BC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2" t="2397" b="2397"/>
          <a:stretch/>
        </p:blipFill>
        <p:spPr>
          <a:xfrm>
            <a:off x="0" y="774357"/>
            <a:ext cx="6096000" cy="6083644"/>
          </a:xfrm>
          <a:prstGeom prst="rect">
            <a:avLst/>
          </a:prstGeom>
        </p:spPr>
      </p:pic>
      <p:grpSp>
        <p:nvGrpSpPr>
          <p:cNvPr id="7" name="Group 2">
            <a:extLst>
              <a:ext uri="{FF2B5EF4-FFF2-40B4-BE49-F238E27FC236}">
                <a16:creationId xmlns:a16="http://schemas.microsoft.com/office/drawing/2014/main" id="{DAB491C3-2802-481B-93EA-AD7B32FBB402}"/>
              </a:ext>
            </a:extLst>
          </p:cNvPr>
          <p:cNvGrpSpPr/>
          <p:nvPr/>
        </p:nvGrpSpPr>
        <p:grpSpPr>
          <a:xfrm>
            <a:off x="8690919" y="-2735992"/>
            <a:ext cx="2186730" cy="615893"/>
            <a:chOff x="0" y="0"/>
            <a:chExt cx="2592095" cy="162211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0CC944E8-0BCE-419B-BD91-F18349284C6C}"/>
                </a:ext>
              </a:extLst>
            </p:cNvPr>
            <p:cNvSpPr/>
            <p:nvPr/>
          </p:nvSpPr>
          <p:spPr>
            <a:xfrm>
              <a:off x="0" y="0"/>
              <a:ext cx="2592095" cy="162211"/>
            </a:xfrm>
            <a:custGeom>
              <a:avLst/>
              <a:gdLst/>
              <a:ahLst/>
              <a:cxnLst/>
              <a:rect l="l" t="t" r="r" b="b"/>
              <a:pathLst>
                <a:path w="2592095" h="162211">
                  <a:moveTo>
                    <a:pt x="0" y="0"/>
                  </a:moveTo>
                  <a:lnTo>
                    <a:pt x="2592095" y="0"/>
                  </a:lnTo>
                  <a:lnTo>
                    <a:pt x="2592095" y="162211"/>
                  </a:lnTo>
                  <a:lnTo>
                    <a:pt x="0" y="16221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5ABCF12E-E19A-4910-8D29-100F403D359F}"/>
                </a:ext>
              </a:extLst>
            </p:cNvPr>
            <p:cNvSpPr txBox="1"/>
            <p:nvPr/>
          </p:nvSpPr>
          <p:spPr>
            <a:xfrm>
              <a:off x="0" y="0"/>
              <a:ext cx="2563358" cy="1622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9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100" b="0" i="0" u="none" strike="noStrike" kern="1200" cap="none" spc="0" normalizeH="0" baseline="0" noProof="0" dirty="0">
                  <a:ln>
                    <a:noFill/>
                  </a:ln>
                  <a:solidFill>
                    <a:srgbClr val="2C434E"/>
                  </a:solidFill>
                  <a:effectLst/>
                  <a:uLnTx/>
                  <a:uFillTx/>
                  <a:latin typeface="Noto Sans Bold"/>
                  <a:ea typeface="+mn-ea"/>
                  <a:cs typeface="+mn-cs"/>
                </a:rPr>
                <a:t>BUSINESS AND CORPORATE</a:t>
              </a:r>
            </a:p>
          </p:txBody>
        </p:sp>
      </p:grpSp>
      <p:grpSp>
        <p:nvGrpSpPr>
          <p:cNvPr id="10" name="Group 6">
            <a:extLst>
              <a:ext uri="{FF2B5EF4-FFF2-40B4-BE49-F238E27FC236}">
                <a16:creationId xmlns:a16="http://schemas.microsoft.com/office/drawing/2014/main" id="{20334EAB-5FC3-4BEE-9CF8-A828269C672B}"/>
              </a:ext>
            </a:extLst>
          </p:cNvPr>
          <p:cNvGrpSpPr/>
          <p:nvPr/>
        </p:nvGrpSpPr>
        <p:grpSpPr>
          <a:xfrm>
            <a:off x="156519" y="-2735992"/>
            <a:ext cx="484824" cy="596049"/>
            <a:chOff x="0" y="0"/>
            <a:chExt cx="1536012" cy="156984"/>
          </a:xfrm>
        </p:grpSpPr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15D49659-DA4D-4724-86DC-1F1BD74844C5}"/>
                </a:ext>
              </a:extLst>
            </p:cNvPr>
            <p:cNvSpPr/>
            <p:nvPr/>
          </p:nvSpPr>
          <p:spPr>
            <a:xfrm>
              <a:off x="0" y="0"/>
              <a:ext cx="1536012" cy="156984"/>
            </a:xfrm>
            <a:custGeom>
              <a:avLst/>
              <a:gdLst/>
              <a:ahLst/>
              <a:cxnLst/>
              <a:rect l="l" t="t" r="r" b="b"/>
              <a:pathLst>
                <a:path w="1536012" h="156984">
                  <a:moveTo>
                    <a:pt x="0" y="0"/>
                  </a:moveTo>
                  <a:lnTo>
                    <a:pt x="1536012" y="0"/>
                  </a:lnTo>
                  <a:lnTo>
                    <a:pt x="1536012" y="156984"/>
                  </a:lnTo>
                  <a:lnTo>
                    <a:pt x="0" y="15698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8">
              <a:extLst>
                <a:ext uri="{FF2B5EF4-FFF2-40B4-BE49-F238E27FC236}">
                  <a16:creationId xmlns:a16="http://schemas.microsoft.com/office/drawing/2014/main" id="{F35FB002-ECFD-4962-BF70-349EA3973B01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l" defTabSz="914400" rtl="0" eaLnBrk="1" fontAlgn="auto" latinLnBrk="0" hangingPunct="1">
                <a:lnSpc>
                  <a:spcPts val="29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1C3661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3" name="Group 9">
            <a:extLst>
              <a:ext uri="{FF2B5EF4-FFF2-40B4-BE49-F238E27FC236}">
                <a16:creationId xmlns:a16="http://schemas.microsoft.com/office/drawing/2014/main" id="{D5348FA8-B562-4FB8-B7A8-FC4869432C76}"/>
              </a:ext>
            </a:extLst>
          </p:cNvPr>
          <p:cNvGrpSpPr/>
          <p:nvPr/>
        </p:nvGrpSpPr>
        <p:grpSpPr>
          <a:xfrm>
            <a:off x="0" y="5673266"/>
            <a:ext cx="1820562" cy="596049"/>
            <a:chOff x="0" y="0"/>
            <a:chExt cx="1536012" cy="156984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E4C6A24-703D-41C8-9699-2E442BA28357}"/>
                </a:ext>
              </a:extLst>
            </p:cNvPr>
            <p:cNvSpPr/>
            <p:nvPr/>
          </p:nvSpPr>
          <p:spPr>
            <a:xfrm>
              <a:off x="0" y="0"/>
              <a:ext cx="1536012" cy="156984"/>
            </a:xfrm>
            <a:custGeom>
              <a:avLst/>
              <a:gdLst/>
              <a:ahLst/>
              <a:cxnLst/>
              <a:rect l="l" t="t" r="r" b="b"/>
              <a:pathLst>
                <a:path w="1536012" h="156984">
                  <a:moveTo>
                    <a:pt x="0" y="0"/>
                  </a:moveTo>
                  <a:lnTo>
                    <a:pt x="1536012" y="0"/>
                  </a:lnTo>
                  <a:lnTo>
                    <a:pt x="1536012" y="156984"/>
                  </a:lnTo>
                  <a:lnTo>
                    <a:pt x="0" y="156984"/>
                  </a:lnTo>
                  <a:close/>
                </a:path>
              </a:pathLst>
            </a:custGeom>
            <a:solidFill>
              <a:srgbClr val="7ED8FD"/>
            </a:solidFill>
          </p:spPr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3DE5EF9A-FA69-4048-9BF6-606F34E84D93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l" defTabSz="914400" rtl="0" eaLnBrk="1" fontAlgn="auto" latinLnBrk="0" hangingPunct="1">
                <a:lnSpc>
                  <a:spcPts val="29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1C3661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6" name="Group 12">
            <a:extLst>
              <a:ext uri="{FF2B5EF4-FFF2-40B4-BE49-F238E27FC236}">
                <a16:creationId xmlns:a16="http://schemas.microsoft.com/office/drawing/2014/main" id="{EF400BC5-B23F-49E9-B2C2-54F5CC78C24E}"/>
              </a:ext>
            </a:extLst>
          </p:cNvPr>
          <p:cNvGrpSpPr/>
          <p:nvPr/>
        </p:nvGrpSpPr>
        <p:grpSpPr>
          <a:xfrm>
            <a:off x="8773296" y="5673266"/>
            <a:ext cx="3418703" cy="576205"/>
            <a:chOff x="0" y="0"/>
            <a:chExt cx="2517855" cy="135474"/>
          </a:xfrm>
        </p:grpSpPr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1FD6ECEC-33A0-4744-8D46-867B7A8928B4}"/>
                </a:ext>
              </a:extLst>
            </p:cNvPr>
            <p:cNvSpPr/>
            <p:nvPr/>
          </p:nvSpPr>
          <p:spPr>
            <a:xfrm>
              <a:off x="0" y="0"/>
              <a:ext cx="2517855" cy="135474"/>
            </a:xfrm>
            <a:custGeom>
              <a:avLst/>
              <a:gdLst/>
              <a:ahLst/>
              <a:cxnLst/>
              <a:rect l="l" t="t" r="r" b="b"/>
              <a:pathLst>
                <a:path w="2517855" h="135474">
                  <a:moveTo>
                    <a:pt x="0" y="0"/>
                  </a:moveTo>
                  <a:lnTo>
                    <a:pt x="2517855" y="0"/>
                  </a:lnTo>
                  <a:lnTo>
                    <a:pt x="2517855" y="135474"/>
                  </a:lnTo>
                  <a:lnTo>
                    <a:pt x="0" y="135474"/>
                  </a:lnTo>
                  <a:close/>
                </a:path>
              </a:pathLst>
            </a:custGeom>
            <a:solidFill>
              <a:srgbClr val="7ED8FD"/>
            </a:solidFill>
          </p:spPr>
        </p:sp>
        <p:sp>
          <p:nvSpPr>
            <p:cNvPr id="18" name="TextBox 14">
              <a:extLst>
                <a:ext uri="{FF2B5EF4-FFF2-40B4-BE49-F238E27FC236}">
                  <a16:creationId xmlns:a16="http://schemas.microsoft.com/office/drawing/2014/main" id="{C6F8A51B-5070-4633-B540-703BDCB81378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32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1C3661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9" name="Group 6">
            <a:extLst>
              <a:ext uri="{FF2B5EF4-FFF2-40B4-BE49-F238E27FC236}">
                <a16:creationId xmlns:a16="http://schemas.microsoft.com/office/drawing/2014/main" id="{1773D17D-6368-44FD-8129-62B8218CE1D8}"/>
              </a:ext>
            </a:extLst>
          </p:cNvPr>
          <p:cNvGrpSpPr/>
          <p:nvPr/>
        </p:nvGrpSpPr>
        <p:grpSpPr>
          <a:xfrm>
            <a:off x="0" y="1981575"/>
            <a:ext cx="1820562" cy="596049"/>
            <a:chOff x="0" y="0"/>
            <a:chExt cx="1536012" cy="156984"/>
          </a:xfrm>
        </p:grpSpPr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F055DE66-0150-4EE2-AE82-6320F20C925E}"/>
                </a:ext>
              </a:extLst>
            </p:cNvPr>
            <p:cNvSpPr/>
            <p:nvPr/>
          </p:nvSpPr>
          <p:spPr>
            <a:xfrm>
              <a:off x="0" y="0"/>
              <a:ext cx="1536012" cy="156984"/>
            </a:xfrm>
            <a:custGeom>
              <a:avLst/>
              <a:gdLst/>
              <a:ahLst/>
              <a:cxnLst/>
              <a:rect l="l" t="t" r="r" b="b"/>
              <a:pathLst>
                <a:path w="1536012" h="156984">
                  <a:moveTo>
                    <a:pt x="0" y="0"/>
                  </a:moveTo>
                  <a:lnTo>
                    <a:pt x="1536012" y="0"/>
                  </a:lnTo>
                  <a:lnTo>
                    <a:pt x="1536012" y="156984"/>
                  </a:lnTo>
                  <a:lnTo>
                    <a:pt x="0" y="15698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8">
              <a:extLst>
                <a:ext uri="{FF2B5EF4-FFF2-40B4-BE49-F238E27FC236}">
                  <a16:creationId xmlns:a16="http://schemas.microsoft.com/office/drawing/2014/main" id="{67188CA7-E08C-4507-9244-7ADD8F0A40D7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l" defTabSz="914400" rtl="0" eaLnBrk="1" fontAlgn="auto" latinLnBrk="0" hangingPunct="1">
                <a:lnSpc>
                  <a:spcPts val="29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1C3661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22" name="Group 2">
            <a:extLst>
              <a:ext uri="{FF2B5EF4-FFF2-40B4-BE49-F238E27FC236}">
                <a16:creationId xmlns:a16="http://schemas.microsoft.com/office/drawing/2014/main" id="{EFE6CC47-D20F-4EFB-8FA8-00267A4E0D9B}"/>
              </a:ext>
            </a:extLst>
          </p:cNvPr>
          <p:cNvGrpSpPr/>
          <p:nvPr/>
        </p:nvGrpSpPr>
        <p:grpSpPr>
          <a:xfrm>
            <a:off x="6952735" y="1023040"/>
            <a:ext cx="5239265" cy="1564505"/>
            <a:chOff x="-84159" y="-249841"/>
            <a:chExt cx="2676254" cy="412052"/>
          </a:xfrm>
        </p:grpSpPr>
        <p:sp>
          <p:nvSpPr>
            <p:cNvPr id="23" name="Freeform 3">
              <a:extLst>
                <a:ext uri="{FF2B5EF4-FFF2-40B4-BE49-F238E27FC236}">
                  <a16:creationId xmlns:a16="http://schemas.microsoft.com/office/drawing/2014/main" id="{A5C7EC51-FCAC-4D75-90BE-E2340351C71D}"/>
                </a:ext>
              </a:extLst>
            </p:cNvPr>
            <p:cNvSpPr/>
            <p:nvPr/>
          </p:nvSpPr>
          <p:spPr>
            <a:xfrm>
              <a:off x="0" y="0"/>
              <a:ext cx="2592095" cy="162211"/>
            </a:xfrm>
            <a:custGeom>
              <a:avLst/>
              <a:gdLst/>
              <a:ahLst/>
              <a:cxnLst/>
              <a:rect l="l" t="t" r="r" b="b"/>
              <a:pathLst>
                <a:path w="2592095" h="162211">
                  <a:moveTo>
                    <a:pt x="0" y="0"/>
                  </a:moveTo>
                  <a:lnTo>
                    <a:pt x="2592095" y="0"/>
                  </a:lnTo>
                  <a:lnTo>
                    <a:pt x="2592095" y="162211"/>
                  </a:lnTo>
                  <a:lnTo>
                    <a:pt x="0" y="16221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4BA1C05D-277F-4FFC-A1A1-CC7FC5091501}"/>
                </a:ext>
              </a:extLst>
            </p:cNvPr>
            <p:cNvSpPr txBox="1"/>
            <p:nvPr/>
          </p:nvSpPr>
          <p:spPr>
            <a:xfrm>
              <a:off x="-84159" y="-249841"/>
              <a:ext cx="2563358" cy="1622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9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100" b="0" i="0" u="none" strike="noStrike" kern="1200" cap="none" spc="0" normalizeH="0" baseline="0" noProof="0" dirty="0">
                  <a:ln>
                    <a:noFill/>
                  </a:ln>
                  <a:solidFill>
                    <a:srgbClr val="2C434E"/>
                  </a:solidFill>
                  <a:effectLst/>
                  <a:uLnTx/>
                  <a:uFillTx/>
                  <a:latin typeface="Noto Sans Bold"/>
                  <a:ea typeface="+mn-ea"/>
                  <a:cs typeface="+mn-cs"/>
                </a:rPr>
                <a:t>Khoa </a:t>
              </a:r>
              <a:r>
                <a:rPr kumimoji="0" lang="en-US" sz="21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C434E"/>
                  </a:solidFill>
                  <a:effectLst/>
                  <a:uLnTx/>
                  <a:uFillTx/>
                  <a:latin typeface="Noto Sans Bold"/>
                  <a:ea typeface="+mn-ea"/>
                  <a:cs typeface="+mn-cs"/>
                </a:rPr>
                <a:t>Công</a:t>
              </a:r>
              <a:r>
                <a:rPr kumimoji="0" lang="en-US" sz="2100" b="0" i="0" u="none" strike="noStrike" kern="1200" cap="none" spc="0" normalizeH="0" baseline="0" noProof="0" dirty="0">
                  <a:ln>
                    <a:noFill/>
                  </a:ln>
                  <a:solidFill>
                    <a:srgbClr val="2C434E"/>
                  </a:solidFill>
                  <a:effectLst/>
                  <a:uLnTx/>
                  <a:uFillTx/>
                  <a:latin typeface="Noto Sans Bold"/>
                  <a:ea typeface="+mn-ea"/>
                  <a:cs typeface="+mn-cs"/>
                </a:rPr>
                <a:t> </a:t>
              </a:r>
              <a:r>
                <a:rPr kumimoji="0" lang="en-US" sz="21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C434E"/>
                  </a:solidFill>
                  <a:effectLst/>
                  <a:uLnTx/>
                  <a:uFillTx/>
                  <a:latin typeface="Noto Sans Bold"/>
                  <a:ea typeface="+mn-ea"/>
                  <a:cs typeface="+mn-cs"/>
                </a:rPr>
                <a:t>nghệ</a:t>
              </a:r>
              <a:r>
                <a:rPr kumimoji="0" lang="en-US" sz="2100" b="0" i="0" u="none" strike="noStrike" kern="1200" cap="none" spc="0" normalizeH="0" baseline="0" noProof="0" dirty="0">
                  <a:ln>
                    <a:noFill/>
                  </a:ln>
                  <a:solidFill>
                    <a:srgbClr val="2C434E"/>
                  </a:solidFill>
                  <a:effectLst/>
                  <a:uLnTx/>
                  <a:uFillTx/>
                  <a:latin typeface="Noto Sans Bold"/>
                  <a:ea typeface="+mn-ea"/>
                  <a:cs typeface="+mn-cs"/>
                </a:rPr>
                <a:t> </a:t>
              </a:r>
              <a:r>
                <a:rPr kumimoji="0" lang="en-US" sz="21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2C434E"/>
                  </a:solidFill>
                  <a:effectLst/>
                  <a:uLnTx/>
                  <a:uFillTx/>
                  <a:latin typeface="Noto Sans Bold"/>
                  <a:ea typeface="+mn-ea"/>
                  <a:cs typeface="+mn-cs"/>
                </a:rPr>
                <a:t>thông</a:t>
              </a:r>
              <a:r>
                <a:rPr kumimoji="0" lang="en-US" sz="2100" b="0" i="0" u="none" strike="noStrike" kern="1200" cap="none" spc="0" normalizeH="0" baseline="0" noProof="0" dirty="0">
                  <a:ln>
                    <a:noFill/>
                  </a:ln>
                  <a:solidFill>
                    <a:srgbClr val="2C434E"/>
                  </a:solidFill>
                  <a:effectLst/>
                  <a:uLnTx/>
                  <a:uFillTx/>
                  <a:latin typeface="Noto Sans Bold"/>
                  <a:ea typeface="+mn-ea"/>
                  <a:cs typeface="+mn-cs"/>
                </a:rPr>
                <a:t> tin</a:t>
              </a:r>
            </a:p>
          </p:txBody>
        </p:sp>
      </p:grpSp>
      <p:sp>
        <p:nvSpPr>
          <p:cNvPr id="25" name="TextBox 15">
            <a:extLst>
              <a:ext uri="{FF2B5EF4-FFF2-40B4-BE49-F238E27FC236}">
                <a16:creationId xmlns:a16="http://schemas.microsoft.com/office/drawing/2014/main" id="{BA1FF216-A0B4-4DE8-A714-60F16317CB6C}"/>
              </a:ext>
            </a:extLst>
          </p:cNvPr>
          <p:cNvSpPr txBox="1"/>
          <p:nvPr/>
        </p:nvSpPr>
        <p:spPr>
          <a:xfrm>
            <a:off x="6783125" y="1971652"/>
            <a:ext cx="5492661" cy="1026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926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12222B"/>
                </a:solidFill>
                <a:effectLst/>
                <a:uLnTx/>
                <a:uFillTx/>
                <a:latin typeface="Open Sans Bold"/>
                <a:ea typeface="+mn-ea"/>
                <a:cs typeface="+mn-cs"/>
              </a:rPr>
              <a:t>Thanks for watching</a:t>
            </a:r>
          </a:p>
        </p:txBody>
      </p:sp>
      <p:sp>
        <p:nvSpPr>
          <p:cNvPr id="26" name="TextBox 16">
            <a:extLst>
              <a:ext uri="{FF2B5EF4-FFF2-40B4-BE49-F238E27FC236}">
                <a16:creationId xmlns:a16="http://schemas.microsoft.com/office/drawing/2014/main" id="{9BDE9B5E-DCAC-4EE3-8C64-1F152924E313}"/>
              </a:ext>
            </a:extLst>
          </p:cNvPr>
          <p:cNvSpPr txBox="1"/>
          <p:nvPr/>
        </p:nvSpPr>
        <p:spPr>
          <a:xfrm>
            <a:off x="6866912" y="3768656"/>
            <a:ext cx="5325088" cy="1265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359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Giảng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 </a:t>
            </a: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viên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: Lê </a:t>
            </a: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Tuấn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 Anh</a:t>
            </a:r>
          </a:p>
          <a:p>
            <a:pPr marL="0" marR="0" lvl="0" indent="0" algn="ctr" defTabSz="914400" rtl="0" eaLnBrk="1" fontAlgn="auto" latinLnBrk="0" hangingPunct="1">
              <a:lnSpc>
                <a:spcPts val="3359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Bộ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 </a:t>
            </a: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môn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: </a:t>
            </a: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Công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 </a:t>
            </a: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nghệ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 </a:t>
            </a: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phần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 </a:t>
            </a: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mềm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ts val="3359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+mn-ea"/>
                <a:cs typeface="+mn-cs"/>
              </a:rPr>
              <a:t>Account: AnhLT2@eaut.edu.vn </a:t>
            </a:r>
          </a:p>
        </p:txBody>
      </p:sp>
    </p:spTree>
    <p:extLst>
      <p:ext uri="{BB962C8B-B14F-4D97-AF65-F5344CB8AC3E}">
        <p14:creationId xmlns:p14="http://schemas.microsoft.com/office/powerpoint/2010/main" val="3214471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6">
      <a:dk1>
        <a:srgbClr val="1C3661"/>
      </a:dk1>
      <a:lt1>
        <a:sysClr val="window" lastClr="FFFFFF"/>
      </a:lt1>
      <a:dk2>
        <a:srgbClr val="080808"/>
      </a:dk2>
      <a:lt2>
        <a:srgbClr val="FFFFFF"/>
      </a:lt2>
      <a:accent1>
        <a:srgbClr val="1C3661"/>
      </a:accent1>
      <a:accent2>
        <a:srgbClr val="C11F34"/>
      </a:accent2>
      <a:accent3>
        <a:srgbClr val="4890E8"/>
      </a:accent3>
      <a:accent4>
        <a:srgbClr val="FFFFFF"/>
      </a:accent4>
      <a:accent5>
        <a:srgbClr val="FFFFFF"/>
      </a:accent5>
      <a:accent6>
        <a:srgbClr val="FFFFFF"/>
      </a:accent6>
      <a:hlink>
        <a:srgbClr val="0563C1"/>
      </a:hlink>
      <a:folHlink>
        <a:srgbClr val="954F72"/>
      </a:folHlink>
    </a:clrScheme>
    <a:fontScheme name="Custom 1">
      <a:majorFont>
        <a:latin typeface="Calibri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385C91EDB08D4180A00D106AA8D882" ma:contentTypeVersion="15" ma:contentTypeDescription="Create a new document." ma:contentTypeScope="" ma:versionID="35387b29b02e30efd280b6b54b57f095">
  <xsd:schema xmlns:xsd="http://www.w3.org/2001/XMLSchema" xmlns:xs="http://www.w3.org/2001/XMLSchema" xmlns:p="http://schemas.microsoft.com/office/2006/metadata/properties" xmlns:ns2="8d920d3e-33b3-452a-aa1b-46134d61a1c4" xmlns:ns3="46e22fef-b27b-48be-b301-6f43041f2c0d" targetNamespace="http://schemas.microsoft.com/office/2006/metadata/properties" ma:root="true" ma:fieldsID="07f4b2c02a66b244251f068d3cebbb5e" ns2:_="" ns3:_="">
    <xsd:import namespace="8d920d3e-33b3-452a-aa1b-46134d61a1c4"/>
    <xsd:import namespace="46e22fef-b27b-48be-b301-6f43041f2c0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920d3e-33b3-452a-aa1b-46134d61a1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546fe6cf-c6c6-432e-bc3b-e1a865b2857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e22fef-b27b-48be-b301-6f43041f2c0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1e3c645b-ed30-4fde-b21a-9548686196a7}" ma:internalName="TaxCatchAll" ma:showField="CatchAllData" ma:web="46e22fef-b27b-48be-b301-6f43041f2c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6e22fef-b27b-48be-b301-6f43041f2c0d" xsi:nil="true"/>
    <lcf76f155ced4ddcb4097134ff3c332f xmlns="8d920d3e-33b3-452a-aa1b-46134d61a1c4">
      <Terms xmlns="http://schemas.microsoft.com/office/infopath/2007/PartnerControls"/>
    </lcf76f155ced4ddcb4097134ff3c332f>
    <SharedWithUsers xmlns="46e22fef-b27b-48be-b301-6f43041f2c0d">
      <UserInfo>
        <DisplayName/>
        <AccountId xsi:nil="true"/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2DBE676F-CFD0-43B6-AE2C-CC97889B03E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7D4C011-B9F7-4919-8BD5-16CDA9FD9973}">
  <ds:schemaRefs>
    <ds:schemaRef ds:uri="46e22fef-b27b-48be-b301-6f43041f2c0d"/>
    <ds:schemaRef ds:uri="8d920d3e-33b3-452a-aa1b-46134d61a1c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120DD01-BCEF-4487-B899-3F2C820AB048}">
  <ds:schemaRefs>
    <ds:schemaRef ds:uri="http://purl.org/dc/elements/1.1/"/>
    <ds:schemaRef ds:uri="http://purl.org/dc/dcmitype/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purl.org/dc/terms/"/>
    <ds:schemaRef ds:uri="8d920d3e-33b3-452a-aa1b-46134d61a1c4"/>
    <ds:schemaRef ds:uri="http://schemas.openxmlformats.org/package/2006/metadata/core-properties"/>
    <ds:schemaRef ds:uri="46e22fef-b27b-48be-b301-6f43041f2c0d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151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Calibri</vt:lpstr>
      <vt:lpstr>Cambria</vt:lpstr>
      <vt:lpstr>Lato</vt:lpstr>
      <vt:lpstr>Noto Sans</vt:lpstr>
      <vt:lpstr>Noto Sans Bold</vt:lpstr>
      <vt:lpstr>Open Sans Bold</vt:lpstr>
      <vt:lpstr>Wingdings</vt:lpstr>
      <vt:lpstr>Office Theme</vt:lpstr>
      <vt:lpstr>PowerPoint Presentation</vt:lpstr>
      <vt:lpstr>NỘI DUNG THỰC HÀNH</vt:lpstr>
      <vt:lpstr>MỤC TIÊU</vt:lpstr>
      <vt:lpstr>3. Ví dụ</vt:lpstr>
      <vt:lpstr>3. Ví dụ</vt:lpstr>
    </vt:vector>
  </TitlesOfParts>
  <Company>ĐHBKHN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ĐHBKHN</dc:subject>
  <dc:creator>CĐS-ĐHBKHN</dc:creator>
  <cp:keywords>#CĐS-ĐHBKHN</cp:keywords>
  <dc:description>ĐHBKHN</dc:description>
  <cp:lastModifiedBy>Anh Le Tuan</cp:lastModifiedBy>
  <cp:revision>106</cp:revision>
  <dcterms:created xsi:type="dcterms:W3CDTF">2021-05-28T04:32:29Z</dcterms:created>
  <dcterms:modified xsi:type="dcterms:W3CDTF">2025-07-18T09:43:06Z</dcterms:modified>
  <cp:category>CĐS-ĐHBKHN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0x01010083385C91EDB08D4180A00D106AA8D882</vt:lpwstr>
  </property>
  <property fmtid="{D5CDD505-2E9C-101B-9397-08002B2CF9AE}" pid="3" name="MediaServiceImageTags">
    <vt:lpwstr/>
  </property>
  <property fmtid="{D5CDD505-2E9C-101B-9397-08002B2CF9AE}" pid="4" name="Order">
    <vt:r8>7250600</vt:r8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</Properties>
</file>

<file path=docProps/thumbnail.jpeg>
</file>